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97" r:id="rId5"/>
    <p:sldId id="299" r:id="rId6"/>
    <p:sldId id="306" r:id="rId7"/>
    <p:sldId id="260" r:id="rId8"/>
    <p:sldId id="279" r:id="rId9"/>
    <p:sldId id="302" r:id="rId10"/>
    <p:sldId id="303" r:id="rId11"/>
    <p:sldId id="304" r:id="rId12"/>
    <p:sldId id="305" r:id="rId13"/>
    <p:sldId id="301" r:id="rId14"/>
  </p:sldIdLst>
  <p:sldSz cx="9144000" cy="5143500" type="screen16x9"/>
  <p:notesSz cx="6858000" cy="9144000"/>
  <p:embeddedFontLst>
    <p:embeddedFont>
      <p:font typeface="Advent Pro Light" panose="020B0604020202020204" charset="0"/>
      <p:regular r:id="rId16"/>
      <p:bold r:id="rId17"/>
    </p:embeddedFont>
    <p:embeddedFont>
      <p:font typeface="Anton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Condensed" panose="020B0604020202020204" charset="0"/>
      <p:regular r:id="rId23"/>
      <p:bold r:id="rId24"/>
      <p:boldItalic r:id="rId25"/>
    </p:embeddedFont>
    <p:embeddedFont>
      <p:font typeface="Fira Sans Condensed Light" panose="020B0604020202020204" charset="0"/>
      <p:regular r:id="rId26"/>
    </p:embeddedFont>
    <p:embeddedFont>
      <p:font typeface="Josefin Slab" panose="020B0604020202020204" charset="0"/>
      <p:regular r:id="rId27"/>
    </p:embeddedFont>
    <p:embeddedFont>
      <p:font typeface="Rajdhani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 panose="02000506040000020004"/>
                <a:ea typeface="Advent Pro Light" panose="02000506040000020004"/>
                <a:cs typeface="Advent Pro Light" panose="02000506040000020004"/>
                <a:sym typeface="Advent Pro Light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1755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1755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CREDITS: This presentation template was created by </a:t>
            </a:r>
            <a:r>
              <a:rPr lang="en-GB" sz="900" b="1">
                <a:solidFill>
                  <a:srgbClr val="F3F3F3"/>
                </a:solidFill>
                <a:uFill>
                  <a:noFill/>
                </a:uFill>
                <a:latin typeface="Fira Sans Condensed" panose="020B0503050000020004"/>
                <a:ea typeface="Fira Sans Condensed" panose="020B0503050000020004"/>
                <a:cs typeface="Fira Sans Condensed" panose="020B0503050000020004"/>
                <a:sym typeface="Fira Sans Condensed" panose="020B0503050000020004"/>
                <a:hlinkClick r:id="rId3"/>
              </a:rPr>
              <a:t>Slidesgo</a:t>
            </a:r>
            <a:r>
              <a:rPr lang="en-GB" sz="9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, including icons by </a:t>
            </a:r>
            <a:r>
              <a:rPr lang="en-GB" sz="900" b="1">
                <a:solidFill>
                  <a:srgbClr val="F3F3F3"/>
                </a:solidFill>
                <a:uFill>
                  <a:noFill/>
                </a:uFill>
                <a:latin typeface="Fira Sans Condensed" panose="020B0503050000020004"/>
                <a:ea typeface="Fira Sans Condensed" panose="020B0503050000020004"/>
                <a:cs typeface="Fira Sans Condensed" panose="020B0503050000020004"/>
                <a:sym typeface="Fira Sans Condensed" panose="020B0503050000020004"/>
                <a:hlinkClick r:id="rId4"/>
              </a:rPr>
              <a:t>Flaticon</a:t>
            </a:r>
            <a:r>
              <a:rPr lang="en-GB" sz="9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, and infographics &amp; images by </a:t>
            </a:r>
            <a:r>
              <a:rPr lang="en-GB" sz="900" b="1">
                <a:solidFill>
                  <a:srgbClr val="F3F3F3"/>
                </a:solidFill>
                <a:uFill>
                  <a:noFill/>
                </a:uFill>
                <a:latin typeface="Fira Sans Condensed" panose="020B0503050000020004"/>
                <a:ea typeface="Fira Sans Condensed" panose="020B0503050000020004"/>
                <a:cs typeface="Fira Sans Condensed" panose="020B0503050000020004"/>
                <a:sym typeface="Fira Sans Condensed" panose="020B0503050000020004"/>
                <a:hlinkClick r:id="rId5"/>
              </a:rPr>
              <a:t>Freepik</a:t>
            </a:r>
            <a:r>
              <a:rPr lang="en-GB" sz="9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. </a:t>
            </a:r>
            <a:endParaRPr sz="900">
              <a:solidFill>
                <a:srgbClr val="F3F3F3"/>
              </a:solidFill>
              <a:latin typeface="Fira Sans Condensed Light" panose="020B0503050000020004"/>
              <a:ea typeface="Fira Sans Condensed Light" panose="020B0503050000020004"/>
              <a:cs typeface="Fira Sans Condensed Light" panose="020B0503050000020004"/>
              <a:sym typeface="Fira Sans Condensed Light" panose="020B0503050000020004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 panose="020B0503050000020004"/>
              <a:ea typeface="Fira Sans Condensed Light" panose="020B0503050000020004"/>
              <a:cs typeface="Fira Sans Condensed Light" panose="020B0503050000020004"/>
              <a:sym typeface="Fira Sans Condensed Light" panose="020B05030500000200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800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800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 panose="00000500000000000000"/>
              <a:buNone/>
              <a:defRPr sz="1400" b="1"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 panose="02000000000000000000"/>
              <a:buNone/>
              <a:defRPr sz="2800" b="1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 panose="02000000000000000000"/>
              <a:buNone/>
              <a:defRPr sz="2800" b="1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 panose="02000000000000000000"/>
              <a:buNone/>
              <a:defRPr sz="2800" b="1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 panose="02000000000000000000"/>
              <a:buNone/>
              <a:defRPr sz="2800" b="1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 panose="02000000000000000000"/>
              <a:buNone/>
              <a:defRPr sz="2800" b="1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 panose="02000000000000000000"/>
              <a:buNone/>
              <a:defRPr sz="2800" b="1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 panose="02000000000000000000"/>
              <a:buNone/>
              <a:defRPr sz="2800" b="1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 panose="02000000000000000000"/>
              <a:buNone/>
              <a:defRPr sz="2800" b="1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 panose="02000000000000000000"/>
              <a:buNone/>
              <a:defRPr sz="2800" b="1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31445" y="196215"/>
            <a:ext cx="4750435" cy="16852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R</a:t>
            </a:r>
            <a:r>
              <a:rPr lang="en-GB" sz="4400"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E</a:t>
            </a:r>
            <a:r>
              <a:rPr lang="en-US" altLang="en-GB" sz="4400"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AL-TIME GENDER CLASSIFICATION 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238760" y="2354580"/>
            <a:ext cx="3807460" cy="193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n w="9525" cmpd="sng">
                  <a:noFill/>
                  <a:prstDash val="solid"/>
                </a:ln>
                <a:solidFill>
                  <a:schemeClr val="bg1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  <a:t>   </a:t>
            </a:r>
            <a:r>
              <a:rPr lang="en-US" sz="1800">
                <a:ln w="9525" cmpd="sng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  <a:t>  Group Members :</a:t>
            </a:r>
            <a:endParaRPr lang="en-US" sz="1800">
              <a:ln w="9525" cmpd="sng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n w="9525" cmpd="sng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n w="9525" cmpd="sng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  <a:t>Pooja Mishra (17IT1082)</a:t>
            </a:r>
            <a:endParaRPr lang="en-US" sz="1800">
              <a:ln w="9525" cmpd="sng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n w="9525" cmpd="sng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  <a:t>Siddhant Gangawane (15IT1066)</a:t>
            </a:r>
            <a:endParaRPr lang="en-US" sz="1800">
              <a:ln w="9525" cmpd="sng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n w="9525" cmpd="sng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  <a:t>Neha Singh (17IT2012)</a:t>
            </a:r>
            <a:endParaRPr lang="en-US" sz="1800">
              <a:ln w="9525" cmpd="sng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n w="9525" cmpd="sng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bri" panose="020F0502020204030204" charset="0"/>
              <a:ea typeface="Fira Sans Condensed Light" panose="020B0503050000020004"/>
              <a:cs typeface="Calibri" panose="020F0502020204030204" charset="0"/>
              <a:sym typeface="Fira Sans Condensed Light" panose="020B0503050000020004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/>
          <a:srcRect l="6664" t="4858" r="6220" b="5495"/>
          <a:stretch>
            <a:fillRect/>
          </a:stretch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4C1A4B-57D4-4BF6-B9F4-2DE90D5D3DE9}"/>
              </a:ext>
            </a:extLst>
          </p:cNvPr>
          <p:cNvSpPr txBox="1"/>
          <p:nvPr/>
        </p:nvSpPr>
        <p:spPr>
          <a:xfrm>
            <a:off x="2286000" y="56707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3F3F3"/>
                </a:solidFill>
                <a:latin typeface="Rajdhani" panose="020B0604020202020204" charset="0"/>
                <a:cs typeface="Rajdhani" panose="020B0604020202020204" charset="0"/>
              </a:rPr>
              <a:t>Screenshots</a:t>
            </a:r>
            <a:endParaRPr lang="en-IN" sz="3000" b="1" dirty="0">
              <a:latin typeface="Rajdhani" panose="020B0604020202020204" charset="0"/>
              <a:cs typeface="Rajdhani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EDDFB5-B5C9-4634-B82A-ECCFE6BB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3" y="1138013"/>
            <a:ext cx="4139609" cy="3103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48FC71-9C12-40DD-A388-647FC481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608" y="1138013"/>
            <a:ext cx="3844340" cy="310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3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E85B9D-079F-41B4-A9C4-0DB9EB24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283"/>
            <a:ext cx="4437321" cy="3087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FF104-49C7-4750-8339-3D3AA327D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69" y="985285"/>
            <a:ext cx="4489913" cy="30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41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15BE57-79E5-40BF-AAC6-1866E6A1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713" y="1820466"/>
            <a:ext cx="2335186" cy="1502567"/>
          </a:xfrm>
        </p:spPr>
        <p:txBody>
          <a:bodyPr/>
          <a:lstStyle/>
          <a:p>
            <a:r>
              <a:rPr lang="en-IN" dirty="0"/>
              <a:t>Conclusion and </a:t>
            </a:r>
            <a:br>
              <a:rPr lang="en-IN" dirty="0"/>
            </a:br>
            <a:r>
              <a:rPr lang="en-IN" dirty="0"/>
              <a:t>Future-scope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BEAE9-841B-43EB-8A44-3B8BBF2AC475}"/>
              </a:ext>
            </a:extLst>
          </p:cNvPr>
          <p:cNvSpPr txBox="1"/>
          <p:nvPr/>
        </p:nvSpPr>
        <p:spPr>
          <a:xfrm>
            <a:off x="4919330" y="1017477"/>
            <a:ext cx="39978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The real time feature can help us to implement this project in many fields.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This can be used in places where we need instant access to the number of men and women present in that particular place for survey and implementation of different projects.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Further this can be used to create an alarm where particular gender is not allowed to enter.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r>
              <a:rPr lang="en-IN" dirty="0">
                <a:solidFill>
                  <a:schemeClr val="tx2"/>
                </a:solidFill>
              </a:rPr>
              <a:t>In future we can also add the transgender recognition as now we have three genders to look out for. </a:t>
            </a:r>
          </a:p>
        </p:txBody>
      </p:sp>
      <p:cxnSp>
        <p:nvCxnSpPr>
          <p:cNvPr id="7" name="Google Shape;137;p27">
            <a:extLst>
              <a:ext uri="{FF2B5EF4-FFF2-40B4-BE49-F238E27FC236}">
                <a16:creationId xmlns:a16="http://schemas.microsoft.com/office/drawing/2014/main" id="{45EC4D70-9D8F-45B3-B903-41EEB5AD6FA4}"/>
              </a:ext>
            </a:extLst>
          </p:cNvPr>
          <p:cNvCxnSpPr/>
          <p:nvPr/>
        </p:nvCxnSpPr>
        <p:spPr>
          <a:xfrm>
            <a:off x="4755145" y="225708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5720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99360" y="2123440"/>
            <a:ext cx="2095500" cy="8966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/>
          <a:lstStyle/>
          <a:p>
            <a:r>
              <a:rPr lang="en-US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/>
              </a:rPr>
              <a:t>THANK</a:t>
            </a:r>
          </a:p>
        </p:txBody>
      </p:sp>
      <p:sp>
        <p:nvSpPr>
          <p:cNvPr id="7" name="Title 2"/>
          <p:cNvSpPr/>
          <p:nvPr/>
        </p:nvSpPr>
        <p:spPr>
          <a:xfrm>
            <a:off x="4314825" y="2123440"/>
            <a:ext cx="1833245" cy="89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r>
              <a:rPr lang="en-US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/>
              </a:rPr>
              <a:t>YOU !</a:t>
            </a:r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5947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" name="Google Shape;177;p30"/>
          <p:cNvCxnSpPr/>
          <p:nvPr/>
        </p:nvCxnSpPr>
        <p:spPr>
          <a:xfrm rot="10800000" flipH="1">
            <a:off x="934000" y="3109745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3F3F3"/>
                </a:solidFill>
              </a:rPr>
              <a:t>CONTENTS OF THIS </a:t>
            </a:r>
            <a:r>
              <a:rPr lang="en-US" altLang="en-GB" sz="3000">
                <a:solidFill>
                  <a:srgbClr val="F3F3F3"/>
                </a:solidFill>
              </a:rPr>
              <a:t>PRESENTATION</a:t>
            </a:r>
          </a:p>
        </p:txBody>
      </p: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" name="Google Shape;124;p26"/>
          <p:cNvSpPr txBox="1"/>
          <p:nvPr/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2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115" name="Google Shape;115;p26"/>
          <p:cNvSpPr txBox="1"/>
          <p:nvPr/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2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INSTRUCTION</a:t>
            </a:r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solidFill>
                  <a:schemeClr val="tx1"/>
                </a:solidFill>
              </a:rPr>
              <a:t>A little introduction of project title and group.</a:t>
            </a:r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" name="Google Shape;123;p26"/>
          <p:cNvSpPr txBox="1"/>
          <p:nvPr/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2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sp>
        <p:nvSpPr>
          <p:cNvPr id="119" name="Google Shape;119;p26"/>
          <p:cNvSpPr txBox="1"/>
          <p:nvPr/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2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MOTIVATION</a:t>
            </a:r>
          </a:p>
        </p:txBody>
      </p:sp>
      <p:sp>
        <p:nvSpPr>
          <p:cNvPr id="120" name="Google Shape;120;p26"/>
          <p:cNvSpPr txBox="1"/>
          <p:nvPr/>
        </p:nvSpPr>
        <p:spPr>
          <a:xfrm>
            <a:off x="2768312" y="3204400"/>
            <a:ext cx="2339100" cy="644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solidFill>
                  <a:schemeClr val="tx1"/>
                </a:solidFill>
              </a:rPr>
              <a:t>Objective and motivation of the project.</a:t>
            </a:r>
          </a:p>
        </p:txBody>
      </p: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6" name="Google Shape;126;p26"/>
          <p:cNvSpPr txBox="1"/>
          <p:nvPr/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2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117" name="Google Shape;117;p26"/>
          <p:cNvSpPr txBox="1"/>
          <p:nvPr/>
        </p:nvSpPr>
        <p:spPr>
          <a:xfrm>
            <a:off x="4845685" y="1452880"/>
            <a:ext cx="3206750" cy="421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2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PROBLEM DEFINITION</a:t>
            </a:r>
          </a:p>
        </p:txBody>
      </p:sp>
      <p:sp>
        <p:nvSpPr>
          <p:cNvPr id="118" name="Google Shape;118;p26"/>
          <p:cNvSpPr txBox="1"/>
          <p:nvPr/>
        </p:nvSpPr>
        <p:spPr>
          <a:xfrm>
            <a:off x="4845685" y="1782445"/>
            <a:ext cx="2339340" cy="78930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solidFill>
                  <a:schemeClr val="tx1"/>
                </a:solidFill>
              </a:rPr>
              <a:t>Problem statement and proposed framework of the project. </a:t>
            </a:r>
          </a:p>
        </p:txBody>
      </p:sp>
      <p:sp>
        <p:nvSpPr>
          <p:cNvPr id="125" name="Google Shape;125;p26"/>
          <p:cNvSpPr txBox="1"/>
          <p:nvPr/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2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1" name="Google Shape;121;p26"/>
          <p:cNvSpPr txBox="1"/>
          <p:nvPr/>
        </p:nvSpPr>
        <p:spPr>
          <a:xfrm>
            <a:off x="6100445" y="2877820"/>
            <a:ext cx="2731135" cy="421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2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 panose="02000000000000000000"/>
              <a:buNone/>
              <a:defRPr sz="14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LITERATURE SURVEY</a:t>
            </a:r>
          </a:p>
        </p:txBody>
      </p:sp>
      <p:sp>
        <p:nvSpPr>
          <p:cNvPr id="122" name="Google Shape;122;p26"/>
          <p:cNvSpPr txBox="1"/>
          <p:nvPr/>
        </p:nvSpPr>
        <p:spPr>
          <a:xfrm>
            <a:off x="6100445" y="3204845"/>
            <a:ext cx="2339340" cy="7937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solidFill>
                  <a:schemeClr val="tx1"/>
                </a:solidFill>
              </a:rPr>
              <a:t>Surveys and block diagram and conclusions of the project.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592445" y="1434465"/>
            <a:ext cx="3477260" cy="2274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INSTRUCTION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549275" y="711200"/>
            <a:ext cx="3368040" cy="3940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project focuses on the matter of gender classification for a picture.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Sexual orientation plays crucial parts in social interactions.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The number of picture uploads to the Internet has risen at an almost unprecedented pace over the last decade.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This new discovered abundance of data has allowed computer scientists to solve previously either irrelevant or unsolvable machine vision issues.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4755145" y="225708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794" name="Google Shape;1794;p47"/>
          <p:cNvPicPr preferRelativeResize="0"/>
          <p:nvPr/>
        </p:nvPicPr>
        <p:blipFill rotWithShape="1">
          <a:blip r:embed="rId4"/>
          <a:srcRect l="25302" r="25297"/>
          <a:stretch>
            <a:fillRect/>
          </a:stretch>
        </p:blipFill>
        <p:spPr>
          <a:xfrm>
            <a:off x="6069965" y="2540"/>
            <a:ext cx="2058035" cy="233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1089025" y="2140585"/>
            <a:ext cx="2759710" cy="86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45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Motivation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4755145" y="225708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5219065" y="683260"/>
            <a:ext cx="3368040" cy="3528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2"/>
                </a:solidFill>
              </a:rPr>
              <a:t>Frameworks for this application have a diverse range and scope for significant effects.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2"/>
                </a:solidFill>
              </a:rPr>
              <a:t>The first major area of research in this project is refinement of several previously written, effective frameworks used for the classification of gender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2"/>
                </a:solidFill>
                <a:sym typeface="+mn-ea"/>
              </a:rPr>
              <a:t>Within this project, the primary fundamental area of innovation is the modification of a few already published, popular prototypes used for sexual preference classification. </a:t>
            </a:r>
            <a:endParaRPr lang="en-US" altLang="en-GB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/>
          </a:p>
        </p:txBody>
      </p:sp>
      <p:pic>
        <p:nvPicPr>
          <p:cNvPr id="1793" name="Google Shape;1793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58998" y="300125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55245" y="4341495"/>
            <a:ext cx="314642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HOW DO WE DO IT ?</a:t>
            </a:r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58640" y="1530301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709930" y="1859915"/>
            <a:ext cx="2208530" cy="1058545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Creating efficient, precise frameworks for tasks of gender distinction </a:t>
            </a:r>
            <a:r>
              <a:rPr lang="en-US" altLang="en-GB" sz="1400"/>
              <a:t>for a high rate of accuracy </a:t>
            </a:r>
            <a:r>
              <a:rPr lang="en-GB" sz="1400"/>
              <a:t>. </a:t>
            </a:r>
          </a:p>
        </p:txBody>
      </p:sp>
      <p:sp>
        <p:nvSpPr>
          <p:cNvPr id="634" name="Google Shape;634;p32"/>
          <p:cNvSpPr txBox="1"/>
          <p:nvPr/>
        </p:nvSpPr>
        <p:spPr>
          <a:xfrm>
            <a:off x="6080760" y="898525"/>
            <a:ext cx="2994025" cy="1525905"/>
          </a:xfrm>
          <a:prstGeom prst="rect">
            <a:avLst/>
          </a:prstGeom>
          <a:noFill/>
          <a:ln>
            <a:noFill/>
          </a:ln>
        </p:spPr>
        <p:txBody>
          <a:bodyPr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400">
                <a:sym typeface="+mn-ea"/>
              </a:rPr>
              <a:t>L</a:t>
            </a:r>
            <a:r>
              <a:rPr lang="en-GB" sz="1400">
                <a:sym typeface="+mn-ea"/>
              </a:rPr>
              <a:t>ack of performance of current methods on real-world photographs, as compared to the enormous performance strides recently recorded for the related face recognition mission.</a:t>
            </a:r>
            <a:endParaRPr lang="en-GB"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635" name="Google Shape;635;p32"/>
          <p:cNvSpPr txBox="1"/>
          <p:nvPr/>
        </p:nvSpPr>
        <p:spPr>
          <a:xfrm>
            <a:off x="2757805" y="4076700"/>
            <a:ext cx="6316980" cy="837565"/>
          </a:xfrm>
          <a:prstGeom prst="rect">
            <a:avLst/>
          </a:prstGeom>
          <a:noFill/>
          <a:ln>
            <a:noFill/>
          </a:ln>
        </p:spPr>
        <p:txBody>
          <a:bodyPr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CNNs have recently been analyzed for unconstrained gender classification, and they reported that the efficiency of the CNN-based gender classification system outperformed previous methods.</a:t>
            </a:r>
          </a:p>
        </p:txBody>
      </p:sp>
      <p:cxnSp>
        <p:nvCxnSpPr>
          <p:cNvPr id="636" name="Google Shape;636;p32"/>
          <p:cNvCxnSpPr/>
          <p:nvPr/>
        </p:nvCxnSpPr>
        <p:spPr>
          <a:xfrm flipH="1">
            <a:off x="5178289" y="16795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/>
          <p:nvPr/>
        </p:nvCxnSpPr>
        <p:spPr>
          <a:xfrm rot="10800000">
            <a:off x="4557254" y="282527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/>
          <p:nvPr/>
        </p:nvCxnSpPr>
        <p:spPr>
          <a:xfrm>
            <a:off x="3069225" y="2386575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2" name="Google Shape;142;p28"/>
          <p:cNvSpPr txBox="1"/>
          <p:nvPr/>
        </p:nvSpPr>
        <p:spPr>
          <a:xfrm>
            <a:off x="1945640" y="50165"/>
            <a:ext cx="5092065" cy="86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45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 panose="02000000000000000000"/>
              <a:buNone/>
              <a:defRPr sz="18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Problem statement</a:t>
            </a:r>
          </a:p>
        </p:txBody>
      </p:sp>
      <p:sp>
        <p:nvSpPr>
          <p:cNvPr id="4" name="Google Shape;634;p32"/>
          <p:cNvSpPr txBox="1"/>
          <p:nvPr/>
        </p:nvSpPr>
        <p:spPr>
          <a:xfrm>
            <a:off x="6148070" y="2894965"/>
            <a:ext cx="2722880" cy="666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 panose="020B0503050000020004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400"/>
              <a:t>There is recognition of only two type of genders. </a:t>
            </a:r>
            <a:endParaRPr lang="en-GB"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F139-6935-45BD-A9CF-11A4E744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74080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88900" y="1706880"/>
            <a:ext cx="2952115" cy="1663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Literature  survey </a:t>
            </a:r>
          </a:p>
        </p:txBody>
      </p:sp>
      <p:cxnSp>
        <p:nvCxnSpPr>
          <p:cNvPr id="143" name="Google Shape;143;p28"/>
          <p:cNvCxnSpPr/>
          <p:nvPr/>
        </p:nvCxnSpPr>
        <p:spPr>
          <a:xfrm>
            <a:off x="6156325" y="123825"/>
            <a:ext cx="0" cy="489648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8" name="Google Shape;148;p28"/>
          <p:cNvSpPr txBox="1"/>
          <p:nvPr/>
        </p:nvSpPr>
        <p:spPr>
          <a:xfrm>
            <a:off x="3329940" y="3721735"/>
            <a:ext cx="1604010" cy="71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Deep expectation of gender and age from a single image without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facial landmark</a:t>
            </a:r>
          </a:p>
        </p:txBody>
      </p:sp>
      <p:cxnSp>
        <p:nvCxnSpPr>
          <p:cNvPr id="152" name="Google Shape;152;p28"/>
          <p:cNvCxnSpPr/>
          <p:nvPr/>
        </p:nvCxnSpPr>
        <p:spPr>
          <a:xfrm>
            <a:off x="6043665" y="407979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/>
          <p:nvPr/>
        </p:nvCxnSpPr>
        <p:spPr>
          <a:xfrm>
            <a:off x="6047475" y="1889095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/>
          <p:nvPr/>
        </p:nvCxnSpPr>
        <p:spPr>
          <a:xfrm>
            <a:off x="6051920" y="4677415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52;p28"/>
          <p:cNvCxnSpPr/>
          <p:nvPr/>
        </p:nvCxnSpPr>
        <p:spPr>
          <a:xfrm>
            <a:off x="6043665" y="44632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152;p28"/>
          <p:cNvCxnSpPr/>
          <p:nvPr/>
        </p:nvCxnSpPr>
        <p:spPr>
          <a:xfrm>
            <a:off x="6047475" y="3369225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52;p28"/>
          <p:cNvCxnSpPr/>
          <p:nvPr/>
        </p:nvCxnSpPr>
        <p:spPr>
          <a:xfrm>
            <a:off x="6051920" y="1184825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52;p28"/>
          <p:cNvCxnSpPr/>
          <p:nvPr/>
        </p:nvCxnSpPr>
        <p:spPr>
          <a:xfrm>
            <a:off x="6047475" y="265993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48;p28"/>
          <p:cNvSpPr txBox="1"/>
          <p:nvPr/>
        </p:nvSpPr>
        <p:spPr>
          <a:xfrm>
            <a:off x="4577080" y="2315210"/>
            <a:ext cx="1466850" cy="68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Shubham Patil, Bhagyashree Patil,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Ganesh Tatkare 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Prof. Saumya Salian</a:t>
            </a:r>
          </a:p>
        </p:txBody>
      </p:sp>
      <p:sp>
        <p:nvSpPr>
          <p:cNvPr id="7" name="Google Shape;148;p28"/>
          <p:cNvSpPr txBox="1"/>
          <p:nvPr/>
        </p:nvSpPr>
        <p:spPr>
          <a:xfrm>
            <a:off x="3044190" y="929005"/>
            <a:ext cx="1379220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Human Gender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classification using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machine learning</a:t>
            </a:r>
          </a:p>
        </p:txBody>
      </p:sp>
      <p:sp>
        <p:nvSpPr>
          <p:cNvPr id="8" name="Google Shape;148;p28"/>
          <p:cNvSpPr txBox="1"/>
          <p:nvPr/>
        </p:nvSpPr>
        <p:spPr>
          <a:xfrm>
            <a:off x="4485005" y="986155"/>
            <a:ext cx="1558925" cy="43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Miss. Vaishnavi Y Mali, Dr.Babasaheb G Patil</a:t>
            </a:r>
          </a:p>
        </p:txBody>
      </p:sp>
      <p:sp>
        <p:nvSpPr>
          <p:cNvPr id="9" name="Google Shape;151;p28"/>
          <p:cNvSpPr txBox="1"/>
          <p:nvPr/>
        </p:nvSpPr>
        <p:spPr>
          <a:xfrm>
            <a:off x="3371215" y="349885"/>
            <a:ext cx="1521460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VGGNet Architecture</a:t>
            </a:r>
          </a:p>
        </p:txBody>
      </p:sp>
      <p:sp>
        <p:nvSpPr>
          <p:cNvPr id="10" name="Google Shape;151;p28"/>
          <p:cNvSpPr txBox="1"/>
          <p:nvPr/>
        </p:nvSpPr>
        <p:spPr>
          <a:xfrm>
            <a:off x="4626610" y="1791335"/>
            <a:ext cx="1367155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Accuracy is 91.4%</a:t>
            </a:r>
          </a:p>
        </p:txBody>
      </p:sp>
      <p:sp>
        <p:nvSpPr>
          <p:cNvPr id="11" name="Google Shape;151;p28"/>
          <p:cNvSpPr txBox="1"/>
          <p:nvPr/>
        </p:nvSpPr>
        <p:spPr>
          <a:xfrm>
            <a:off x="3239135" y="3271520"/>
            <a:ext cx="1440180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AP, NB, SVM, RF</a:t>
            </a:r>
          </a:p>
        </p:txBody>
      </p:sp>
      <p:sp>
        <p:nvSpPr>
          <p:cNvPr id="12" name="Google Shape;148;p28"/>
          <p:cNvSpPr txBox="1"/>
          <p:nvPr/>
        </p:nvSpPr>
        <p:spPr>
          <a:xfrm>
            <a:off x="6252210" y="169545"/>
            <a:ext cx="1173480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Amit dhomne , Ranjit Kumar , Vijay Bhan  </a:t>
            </a:r>
          </a:p>
        </p:txBody>
      </p:sp>
      <p:sp>
        <p:nvSpPr>
          <p:cNvPr id="13" name="Google Shape;148;p28"/>
          <p:cNvSpPr txBox="1"/>
          <p:nvPr/>
        </p:nvSpPr>
        <p:spPr>
          <a:xfrm>
            <a:off x="6260465" y="1531620"/>
            <a:ext cx="1541145" cy="71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Khalil Khan, Muhammad Attique,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Ikram Syed,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Asma Gu</a:t>
            </a:r>
          </a:p>
        </p:txBody>
      </p:sp>
      <p:sp>
        <p:nvSpPr>
          <p:cNvPr id="14" name="Google Shape;148;p28"/>
          <p:cNvSpPr txBox="1"/>
          <p:nvPr/>
        </p:nvSpPr>
        <p:spPr>
          <a:xfrm>
            <a:off x="6252210" y="3008630"/>
            <a:ext cx="1920875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Roberto Lopez- Santillan,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 Luis Carlos Gonzalez- Gurrola,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Graciela Ramirez- Alonso</a:t>
            </a:r>
          </a:p>
        </p:txBody>
      </p:sp>
      <p:sp>
        <p:nvSpPr>
          <p:cNvPr id="15" name="Google Shape;151;p28"/>
          <p:cNvSpPr txBox="1"/>
          <p:nvPr/>
        </p:nvSpPr>
        <p:spPr>
          <a:xfrm>
            <a:off x="6213475" y="1103630"/>
            <a:ext cx="1356360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Accuracy is 78.34%</a:t>
            </a:r>
          </a:p>
        </p:txBody>
      </p:sp>
      <p:sp>
        <p:nvSpPr>
          <p:cNvPr id="16" name="Google Shape;151;p28"/>
          <p:cNvSpPr txBox="1"/>
          <p:nvPr/>
        </p:nvSpPr>
        <p:spPr>
          <a:xfrm>
            <a:off x="7573010" y="3981450"/>
            <a:ext cx="473075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DEX</a:t>
            </a:r>
          </a:p>
        </p:txBody>
      </p:sp>
      <p:sp>
        <p:nvSpPr>
          <p:cNvPr id="17" name="Google Shape;151;p28"/>
          <p:cNvSpPr txBox="1"/>
          <p:nvPr/>
        </p:nvSpPr>
        <p:spPr>
          <a:xfrm>
            <a:off x="6260465" y="2562225"/>
            <a:ext cx="1343025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Accuracy is 89.5%</a:t>
            </a:r>
          </a:p>
        </p:txBody>
      </p:sp>
      <p:sp>
        <p:nvSpPr>
          <p:cNvPr id="18" name="Google Shape;148;p28"/>
          <p:cNvSpPr txBox="1"/>
          <p:nvPr/>
        </p:nvSpPr>
        <p:spPr>
          <a:xfrm>
            <a:off x="7325360" y="169545"/>
            <a:ext cx="1430020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Gender Recognition through face using deep learning </a:t>
            </a:r>
          </a:p>
        </p:txBody>
      </p:sp>
      <p:cxnSp>
        <p:nvCxnSpPr>
          <p:cNvPr id="19" name="Google Shape;152;p28"/>
          <p:cNvCxnSpPr/>
          <p:nvPr/>
        </p:nvCxnSpPr>
        <p:spPr>
          <a:xfrm>
            <a:off x="7322185" y="257175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52;p28"/>
          <p:cNvCxnSpPr/>
          <p:nvPr/>
        </p:nvCxnSpPr>
        <p:spPr>
          <a:xfrm>
            <a:off x="7566660" y="3890645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151;p28"/>
          <p:cNvSpPr txBox="1"/>
          <p:nvPr/>
        </p:nvSpPr>
        <p:spPr>
          <a:xfrm>
            <a:off x="4780280" y="349885"/>
            <a:ext cx="1271905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Accuracy is 95%</a:t>
            </a:r>
          </a:p>
        </p:txBody>
      </p:sp>
      <p:cxnSp>
        <p:nvCxnSpPr>
          <p:cNvPr id="24" name="Google Shape;152;p28"/>
          <p:cNvCxnSpPr/>
          <p:nvPr/>
        </p:nvCxnSpPr>
        <p:spPr>
          <a:xfrm>
            <a:off x="4892675" y="257175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52;p28"/>
          <p:cNvCxnSpPr/>
          <p:nvPr/>
        </p:nvCxnSpPr>
        <p:spPr>
          <a:xfrm>
            <a:off x="4481830" y="995680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51;p28"/>
          <p:cNvSpPr txBox="1"/>
          <p:nvPr/>
        </p:nvSpPr>
        <p:spPr>
          <a:xfrm>
            <a:off x="7569835" y="1042670"/>
            <a:ext cx="1544320" cy="31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Support Vector Machine</a:t>
            </a:r>
          </a:p>
        </p:txBody>
      </p:sp>
      <p:cxnSp>
        <p:nvCxnSpPr>
          <p:cNvPr id="27" name="Google Shape;152;p28"/>
          <p:cNvCxnSpPr/>
          <p:nvPr/>
        </p:nvCxnSpPr>
        <p:spPr>
          <a:xfrm>
            <a:off x="7569835" y="1012825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48;p28"/>
          <p:cNvSpPr txBox="1"/>
          <p:nvPr/>
        </p:nvSpPr>
        <p:spPr>
          <a:xfrm>
            <a:off x="4981575" y="3818255"/>
            <a:ext cx="1070610" cy="52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Rasmus Rothe, Radu Timofte,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Luc Van Gool</a:t>
            </a:r>
          </a:p>
        </p:txBody>
      </p:sp>
      <p:sp>
        <p:nvSpPr>
          <p:cNvPr id="29" name="Google Shape;148;p28"/>
          <p:cNvSpPr txBox="1"/>
          <p:nvPr/>
        </p:nvSpPr>
        <p:spPr>
          <a:xfrm>
            <a:off x="7659370" y="1531620"/>
            <a:ext cx="1454150" cy="71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Automatic gender classification through face segmentation</a:t>
            </a:r>
          </a:p>
        </p:txBody>
      </p:sp>
      <p:sp>
        <p:nvSpPr>
          <p:cNvPr id="30" name="Google Shape;151;p28"/>
          <p:cNvSpPr txBox="1"/>
          <p:nvPr/>
        </p:nvSpPr>
        <p:spPr>
          <a:xfrm>
            <a:off x="3491865" y="1791335"/>
            <a:ext cx="1280160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GC-MSFS-CRFs</a:t>
            </a:r>
          </a:p>
        </p:txBody>
      </p:sp>
      <p:cxnSp>
        <p:nvCxnSpPr>
          <p:cNvPr id="31" name="Google Shape;152;p28"/>
          <p:cNvCxnSpPr/>
          <p:nvPr/>
        </p:nvCxnSpPr>
        <p:spPr>
          <a:xfrm>
            <a:off x="7659370" y="1699895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52;p28"/>
          <p:cNvCxnSpPr/>
          <p:nvPr/>
        </p:nvCxnSpPr>
        <p:spPr>
          <a:xfrm>
            <a:off x="4768850" y="1699895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48;p28"/>
          <p:cNvSpPr txBox="1"/>
          <p:nvPr/>
        </p:nvSpPr>
        <p:spPr>
          <a:xfrm>
            <a:off x="3041015" y="2444115"/>
            <a:ext cx="1638300" cy="43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Gender recognition and age approximation using Deep learning techniques</a:t>
            </a:r>
          </a:p>
        </p:txBody>
      </p:sp>
      <p:cxnSp>
        <p:nvCxnSpPr>
          <p:cNvPr id="34" name="Google Shape;152;p28"/>
          <p:cNvCxnSpPr/>
          <p:nvPr/>
        </p:nvCxnSpPr>
        <p:spPr>
          <a:xfrm>
            <a:off x="4676140" y="2444115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151;p28"/>
          <p:cNvSpPr txBox="1"/>
          <p:nvPr/>
        </p:nvSpPr>
        <p:spPr>
          <a:xfrm>
            <a:off x="7499350" y="2562860"/>
            <a:ext cx="631190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CNN</a:t>
            </a:r>
          </a:p>
        </p:txBody>
      </p:sp>
      <p:cxnSp>
        <p:nvCxnSpPr>
          <p:cNvPr id="36" name="Google Shape;152;p28"/>
          <p:cNvCxnSpPr/>
          <p:nvPr/>
        </p:nvCxnSpPr>
        <p:spPr>
          <a:xfrm>
            <a:off x="7496175" y="2471420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51;p28"/>
          <p:cNvSpPr txBox="1"/>
          <p:nvPr/>
        </p:nvSpPr>
        <p:spPr>
          <a:xfrm>
            <a:off x="4700905" y="3271520"/>
            <a:ext cx="1343025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Accuracy is 78.85%</a:t>
            </a:r>
          </a:p>
        </p:txBody>
      </p:sp>
      <p:sp>
        <p:nvSpPr>
          <p:cNvPr id="38" name="Google Shape;148;p28"/>
          <p:cNvSpPr txBox="1"/>
          <p:nvPr/>
        </p:nvSpPr>
        <p:spPr>
          <a:xfrm>
            <a:off x="8085455" y="3004820"/>
            <a:ext cx="1028065" cy="72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Gender Classification in author profiling task</a:t>
            </a:r>
          </a:p>
        </p:txBody>
      </p:sp>
      <p:cxnSp>
        <p:nvCxnSpPr>
          <p:cNvPr id="39" name="Google Shape;152;p28"/>
          <p:cNvCxnSpPr/>
          <p:nvPr/>
        </p:nvCxnSpPr>
        <p:spPr>
          <a:xfrm>
            <a:off x="8039100" y="3180715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52;p28"/>
          <p:cNvCxnSpPr/>
          <p:nvPr/>
        </p:nvCxnSpPr>
        <p:spPr>
          <a:xfrm>
            <a:off x="4697730" y="3180080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52;p28"/>
          <p:cNvCxnSpPr/>
          <p:nvPr/>
        </p:nvCxnSpPr>
        <p:spPr>
          <a:xfrm>
            <a:off x="4950460" y="3890010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51;p28"/>
          <p:cNvSpPr txBox="1"/>
          <p:nvPr/>
        </p:nvSpPr>
        <p:spPr>
          <a:xfrm>
            <a:off x="6316345" y="3981450"/>
            <a:ext cx="1343025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Accuracy is </a:t>
            </a:r>
            <a:r>
              <a:rPr lang="en-US" alt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-----</a:t>
            </a:r>
          </a:p>
        </p:txBody>
      </p:sp>
      <p:cxnSp>
        <p:nvCxnSpPr>
          <p:cNvPr id="43" name="Google Shape;152;p28"/>
          <p:cNvCxnSpPr/>
          <p:nvPr/>
        </p:nvCxnSpPr>
        <p:spPr>
          <a:xfrm>
            <a:off x="4889500" y="4487545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152;p28"/>
          <p:cNvCxnSpPr/>
          <p:nvPr/>
        </p:nvCxnSpPr>
        <p:spPr>
          <a:xfrm>
            <a:off x="7563485" y="4487545"/>
            <a:ext cx="3175" cy="37846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148;p28"/>
          <p:cNvSpPr txBox="1"/>
          <p:nvPr/>
        </p:nvSpPr>
        <p:spPr>
          <a:xfrm>
            <a:off x="6260465" y="4436745"/>
            <a:ext cx="1306195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Safaa Azzakhnini, Lahoucine Ballihi, Driss Aboutajdine  </a:t>
            </a:r>
          </a:p>
        </p:txBody>
      </p:sp>
      <p:sp>
        <p:nvSpPr>
          <p:cNvPr id="46" name="Google Shape;148;p28"/>
          <p:cNvSpPr txBox="1"/>
          <p:nvPr/>
        </p:nvSpPr>
        <p:spPr>
          <a:xfrm>
            <a:off x="7614285" y="4357370"/>
            <a:ext cx="1456055" cy="71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Combining Facial Parts For Learning Gender, Ethnicity, and Emotional State</a:t>
            </a:r>
          </a:p>
        </p:txBody>
      </p:sp>
      <p:sp>
        <p:nvSpPr>
          <p:cNvPr id="47" name="Google Shape;151;p28"/>
          <p:cNvSpPr txBox="1"/>
          <p:nvPr/>
        </p:nvSpPr>
        <p:spPr>
          <a:xfrm>
            <a:off x="2978785" y="4616450"/>
            <a:ext cx="1801495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SVM and Adaboost for binary classification</a:t>
            </a:r>
          </a:p>
        </p:txBody>
      </p:sp>
      <p:sp>
        <p:nvSpPr>
          <p:cNvPr id="48" name="Google Shape;151;p28"/>
          <p:cNvSpPr txBox="1"/>
          <p:nvPr/>
        </p:nvSpPr>
        <p:spPr>
          <a:xfrm>
            <a:off x="4912995" y="4579620"/>
            <a:ext cx="1139190" cy="1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Accuracy is </a:t>
            </a:r>
            <a:r>
              <a:rPr lang="en-US" altLang="en-GB" sz="1200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-----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7"/>
          <p:cNvSpPr txBox="1">
            <a:spLocks noGrp="1"/>
          </p:cNvSpPr>
          <p:nvPr>
            <p:ph type="title"/>
          </p:nvPr>
        </p:nvSpPr>
        <p:spPr>
          <a:xfrm>
            <a:off x="734705" y="3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BLOCK DIAGRAM</a:t>
            </a:r>
          </a:p>
        </p:txBody>
      </p:sp>
      <p:grpSp>
        <p:nvGrpSpPr>
          <p:cNvPr id="5" name="Google Shape;1358;p57"/>
          <p:cNvGrpSpPr/>
          <p:nvPr/>
        </p:nvGrpSpPr>
        <p:grpSpPr>
          <a:xfrm rot="10800000">
            <a:off x="518160" y="954405"/>
            <a:ext cx="1446530" cy="396240"/>
            <a:chOff x="4100207" y="2107304"/>
            <a:chExt cx="510343" cy="118352"/>
          </a:xfrm>
        </p:grpSpPr>
        <p:sp>
          <p:nvSpPr>
            <p:cNvPr id="2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358;p57"/>
          <p:cNvGrpSpPr/>
          <p:nvPr/>
        </p:nvGrpSpPr>
        <p:grpSpPr>
          <a:xfrm rot="10800000">
            <a:off x="2762885" y="4434840"/>
            <a:ext cx="1446530" cy="396240"/>
            <a:chOff x="4100207" y="2107304"/>
            <a:chExt cx="510343" cy="118352"/>
          </a:xfrm>
        </p:grpSpPr>
        <p:sp>
          <p:nvSpPr>
            <p:cNvPr id="42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358;p57"/>
          <p:cNvGrpSpPr/>
          <p:nvPr/>
        </p:nvGrpSpPr>
        <p:grpSpPr>
          <a:xfrm>
            <a:off x="2747010" y="3418840"/>
            <a:ext cx="1446530" cy="396240"/>
            <a:chOff x="4100207" y="2107304"/>
            <a:chExt cx="510343" cy="118352"/>
          </a:xfrm>
        </p:grpSpPr>
        <p:sp>
          <p:nvSpPr>
            <p:cNvPr id="50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358;p57"/>
          <p:cNvGrpSpPr/>
          <p:nvPr/>
        </p:nvGrpSpPr>
        <p:grpSpPr>
          <a:xfrm>
            <a:off x="518160" y="3418840"/>
            <a:ext cx="1446530" cy="396240"/>
            <a:chOff x="4100207" y="2107304"/>
            <a:chExt cx="510343" cy="118352"/>
          </a:xfrm>
        </p:grpSpPr>
        <p:sp>
          <p:nvSpPr>
            <p:cNvPr id="54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358;p57"/>
          <p:cNvGrpSpPr/>
          <p:nvPr/>
        </p:nvGrpSpPr>
        <p:grpSpPr>
          <a:xfrm>
            <a:off x="7352665" y="3024505"/>
            <a:ext cx="1446530" cy="396240"/>
            <a:chOff x="4100207" y="2107304"/>
            <a:chExt cx="510343" cy="118352"/>
          </a:xfrm>
        </p:grpSpPr>
        <p:sp>
          <p:nvSpPr>
            <p:cNvPr id="58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358;p57"/>
          <p:cNvGrpSpPr/>
          <p:nvPr/>
        </p:nvGrpSpPr>
        <p:grpSpPr>
          <a:xfrm>
            <a:off x="2747010" y="2628265"/>
            <a:ext cx="1446530" cy="396240"/>
            <a:chOff x="4100207" y="2107304"/>
            <a:chExt cx="510343" cy="118352"/>
          </a:xfrm>
        </p:grpSpPr>
        <p:sp>
          <p:nvSpPr>
            <p:cNvPr id="62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358;p57"/>
          <p:cNvGrpSpPr/>
          <p:nvPr/>
        </p:nvGrpSpPr>
        <p:grpSpPr>
          <a:xfrm>
            <a:off x="518160" y="2627630"/>
            <a:ext cx="1446530" cy="396240"/>
            <a:chOff x="4100207" y="2107304"/>
            <a:chExt cx="510343" cy="118352"/>
          </a:xfrm>
        </p:grpSpPr>
        <p:sp>
          <p:nvSpPr>
            <p:cNvPr id="66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358;p57"/>
          <p:cNvGrpSpPr/>
          <p:nvPr/>
        </p:nvGrpSpPr>
        <p:grpSpPr>
          <a:xfrm rot="10800000">
            <a:off x="518160" y="4435475"/>
            <a:ext cx="1446530" cy="396240"/>
            <a:chOff x="4100207" y="2107304"/>
            <a:chExt cx="510343" cy="118352"/>
          </a:xfrm>
        </p:grpSpPr>
        <p:sp>
          <p:nvSpPr>
            <p:cNvPr id="70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358;p57"/>
          <p:cNvGrpSpPr/>
          <p:nvPr/>
        </p:nvGrpSpPr>
        <p:grpSpPr>
          <a:xfrm rot="10800000">
            <a:off x="3762375" y="954405"/>
            <a:ext cx="1446530" cy="396240"/>
            <a:chOff x="4100207" y="2107304"/>
            <a:chExt cx="510343" cy="118352"/>
          </a:xfrm>
        </p:grpSpPr>
        <p:sp>
          <p:nvSpPr>
            <p:cNvPr id="74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358;p57"/>
          <p:cNvGrpSpPr/>
          <p:nvPr/>
        </p:nvGrpSpPr>
        <p:grpSpPr>
          <a:xfrm>
            <a:off x="6977380" y="1713865"/>
            <a:ext cx="1446530" cy="396240"/>
            <a:chOff x="4100207" y="2107304"/>
            <a:chExt cx="510343" cy="118352"/>
          </a:xfrm>
        </p:grpSpPr>
        <p:sp>
          <p:nvSpPr>
            <p:cNvPr id="78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358;p57"/>
          <p:cNvGrpSpPr/>
          <p:nvPr/>
        </p:nvGrpSpPr>
        <p:grpSpPr>
          <a:xfrm>
            <a:off x="3762375" y="1713865"/>
            <a:ext cx="1446530" cy="396240"/>
            <a:chOff x="4100207" y="2107304"/>
            <a:chExt cx="510343" cy="118352"/>
          </a:xfrm>
        </p:grpSpPr>
        <p:sp>
          <p:nvSpPr>
            <p:cNvPr id="82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1358;p57"/>
          <p:cNvGrpSpPr/>
          <p:nvPr/>
        </p:nvGrpSpPr>
        <p:grpSpPr>
          <a:xfrm rot="10800000">
            <a:off x="6977380" y="953770"/>
            <a:ext cx="1446530" cy="396240"/>
            <a:chOff x="4100207" y="2107304"/>
            <a:chExt cx="510343" cy="118352"/>
          </a:xfrm>
        </p:grpSpPr>
        <p:sp>
          <p:nvSpPr>
            <p:cNvPr id="90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56"/>
          <p:cNvGrpSpPr/>
          <p:nvPr/>
        </p:nvGrpSpPr>
        <p:grpSpPr>
          <a:xfrm>
            <a:off x="2443480" y="1068705"/>
            <a:ext cx="73596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897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896;p56"/>
          <p:cNvGrpSpPr/>
          <p:nvPr/>
        </p:nvGrpSpPr>
        <p:grpSpPr>
          <a:xfrm>
            <a:off x="5781675" y="1069975"/>
            <a:ext cx="73596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97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896;p56"/>
          <p:cNvGrpSpPr/>
          <p:nvPr/>
        </p:nvGrpSpPr>
        <p:grpSpPr>
          <a:xfrm rot="10800000">
            <a:off x="2486660" y="1829435"/>
            <a:ext cx="73596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09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896;p56"/>
          <p:cNvGrpSpPr/>
          <p:nvPr/>
        </p:nvGrpSpPr>
        <p:grpSpPr>
          <a:xfrm rot="5400000">
            <a:off x="7569835" y="1476375"/>
            <a:ext cx="31051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21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896;p56"/>
          <p:cNvGrpSpPr/>
          <p:nvPr/>
        </p:nvGrpSpPr>
        <p:grpSpPr>
          <a:xfrm>
            <a:off x="2140585" y="4549775"/>
            <a:ext cx="53530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29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896;p56"/>
          <p:cNvGrpSpPr/>
          <p:nvPr/>
        </p:nvGrpSpPr>
        <p:grpSpPr>
          <a:xfrm rot="10800000">
            <a:off x="5749925" y="1829435"/>
            <a:ext cx="73596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37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96;p56"/>
          <p:cNvGrpSpPr/>
          <p:nvPr/>
        </p:nvGrpSpPr>
        <p:grpSpPr>
          <a:xfrm rot="5400000">
            <a:off x="1019175" y="148407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42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96;p56"/>
          <p:cNvGrpSpPr/>
          <p:nvPr/>
        </p:nvGrpSpPr>
        <p:grpSpPr>
          <a:xfrm rot="5400000">
            <a:off x="1019175" y="176093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54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896;p56"/>
          <p:cNvGrpSpPr/>
          <p:nvPr/>
        </p:nvGrpSpPr>
        <p:grpSpPr>
          <a:xfrm rot="5400000">
            <a:off x="1019175" y="219400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57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358;p57"/>
          <p:cNvGrpSpPr/>
          <p:nvPr/>
        </p:nvGrpSpPr>
        <p:grpSpPr>
          <a:xfrm>
            <a:off x="518160" y="1713865"/>
            <a:ext cx="1446530" cy="396240"/>
            <a:chOff x="4100207" y="2107304"/>
            <a:chExt cx="510343" cy="118352"/>
          </a:xfrm>
        </p:grpSpPr>
        <p:sp>
          <p:nvSpPr>
            <p:cNvPr id="86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896;p56"/>
          <p:cNvGrpSpPr/>
          <p:nvPr/>
        </p:nvGrpSpPr>
        <p:grpSpPr>
          <a:xfrm>
            <a:off x="774763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60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896;p56"/>
          <p:cNvGrpSpPr/>
          <p:nvPr/>
        </p:nvGrpSpPr>
        <p:grpSpPr>
          <a:xfrm>
            <a:off x="115760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63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896;p56"/>
          <p:cNvGrpSpPr/>
          <p:nvPr/>
        </p:nvGrpSpPr>
        <p:grpSpPr>
          <a:xfrm>
            <a:off x="148907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66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896;p56"/>
          <p:cNvGrpSpPr/>
          <p:nvPr/>
        </p:nvGrpSpPr>
        <p:grpSpPr>
          <a:xfrm>
            <a:off x="181546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69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896;p56"/>
          <p:cNvGrpSpPr/>
          <p:nvPr/>
        </p:nvGrpSpPr>
        <p:grpSpPr>
          <a:xfrm>
            <a:off x="213677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72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896;p56"/>
          <p:cNvGrpSpPr/>
          <p:nvPr/>
        </p:nvGrpSpPr>
        <p:grpSpPr>
          <a:xfrm>
            <a:off x="2443480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75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896;p56"/>
          <p:cNvGrpSpPr/>
          <p:nvPr/>
        </p:nvGrpSpPr>
        <p:grpSpPr>
          <a:xfrm>
            <a:off x="273875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78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896;p56"/>
          <p:cNvGrpSpPr/>
          <p:nvPr/>
        </p:nvGrpSpPr>
        <p:grpSpPr>
          <a:xfrm>
            <a:off x="3051810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81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896;p56"/>
          <p:cNvGrpSpPr/>
          <p:nvPr/>
        </p:nvGrpSpPr>
        <p:grpSpPr>
          <a:xfrm>
            <a:off x="338518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84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896;p56"/>
          <p:cNvGrpSpPr/>
          <p:nvPr/>
        </p:nvGrpSpPr>
        <p:grpSpPr>
          <a:xfrm>
            <a:off x="369379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87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896;p56"/>
          <p:cNvGrpSpPr/>
          <p:nvPr/>
        </p:nvGrpSpPr>
        <p:grpSpPr>
          <a:xfrm>
            <a:off x="400748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0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896;p56"/>
          <p:cNvGrpSpPr/>
          <p:nvPr/>
        </p:nvGrpSpPr>
        <p:grpSpPr>
          <a:xfrm>
            <a:off x="433387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3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896;p56"/>
          <p:cNvGrpSpPr/>
          <p:nvPr/>
        </p:nvGrpSpPr>
        <p:grpSpPr>
          <a:xfrm>
            <a:off x="522287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6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896;p56"/>
          <p:cNvGrpSpPr/>
          <p:nvPr/>
        </p:nvGrpSpPr>
        <p:grpSpPr>
          <a:xfrm>
            <a:off x="490791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9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896;p56"/>
          <p:cNvGrpSpPr/>
          <p:nvPr/>
        </p:nvGrpSpPr>
        <p:grpSpPr>
          <a:xfrm>
            <a:off x="4618990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02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896;p56"/>
          <p:cNvGrpSpPr/>
          <p:nvPr/>
        </p:nvGrpSpPr>
        <p:grpSpPr>
          <a:xfrm>
            <a:off x="5507990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05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896;p56"/>
          <p:cNvGrpSpPr/>
          <p:nvPr/>
        </p:nvGrpSpPr>
        <p:grpSpPr>
          <a:xfrm>
            <a:off x="5786120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08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896;p56"/>
          <p:cNvGrpSpPr/>
          <p:nvPr/>
        </p:nvGrpSpPr>
        <p:grpSpPr>
          <a:xfrm>
            <a:off x="6099810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1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896;p56"/>
          <p:cNvGrpSpPr/>
          <p:nvPr/>
        </p:nvGrpSpPr>
        <p:grpSpPr>
          <a:xfrm>
            <a:off x="6421120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4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896;p56"/>
          <p:cNvGrpSpPr/>
          <p:nvPr/>
        </p:nvGrpSpPr>
        <p:grpSpPr>
          <a:xfrm>
            <a:off x="673544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7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896;p56"/>
          <p:cNvGrpSpPr/>
          <p:nvPr/>
        </p:nvGrpSpPr>
        <p:grpSpPr>
          <a:xfrm>
            <a:off x="7053580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20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896;p56"/>
          <p:cNvGrpSpPr/>
          <p:nvPr/>
        </p:nvGrpSpPr>
        <p:grpSpPr>
          <a:xfrm>
            <a:off x="7398385" y="232989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23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96;p56"/>
          <p:cNvGrpSpPr/>
          <p:nvPr/>
        </p:nvGrpSpPr>
        <p:grpSpPr>
          <a:xfrm rot="5400000">
            <a:off x="7883525" y="2491822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26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896;p56"/>
          <p:cNvGrpSpPr/>
          <p:nvPr/>
        </p:nvGrpSpPr>
        <p:grpSpPr>
          <a:xfrm rot="5400000">
            <a:off x="7849235" y="2732405"/>
            <a:ext cx="31051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32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896;p56"/>
          <p:cNvGrpSpPr/>
          <p:nvPr/>
        </p:nvGrpSpPr>
        <p:grpSpPr>
          <a:xfrm rot="10800000">
            <a:off x="6663690" y="3140075"/>
            <a:ext cx="49466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36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896;p56"/>
          <p:cNvGrpSpPr/>
          <p:nvPr/>
        </p:nvGrpSpPr>
        <p:grpSpPr>
          <a:xfrm rot="5400000">
            <a:off x="1084580" y="3152140"/>
            <a:ext cx="31051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40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896;p56"/>
          <p:cNvGrpSpPr/>
          <p:nvPr/>
        </p:nvGrpSpPr>
        <p:grpSpPr>
          <a:xfrm rot="5400000">
            <a:off x="1047115" y="4046220"/>
            <a:ext cx="38417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44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896;p56"/>
          <p:cNvGrpSpPr/>
          <p:nvPr/>
        </p:nvGrpSpPr>
        <p:grpSpPr>
          <a:xfrm rot="10800000">
            <a:off x="2002790" y="2671445"/>
            <a:ext cx="568325" cy="132715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48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896;p56"/>
          <p:cNvGrpSpPr/>
          <p:nvPr/>
        </p:nvGrpSpPr>
        <p:grpSpPr>
          <a:xfrm rot="12900000">
            <a:off x="1993900" y="3166110"/>
            <a:ext cx="738505" cy="20193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52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896;p56"/>
          <p:cNvGrpSpPr/>
          <p:nvPr/>
        </p:nvGrpSpPr>
        <p:grpSpPr>
          <a:xfrm>
            <a:off x="5006975" y="2787732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56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896;p56"/>
          <p:cNvGrpSpPr/>
          <p:nvPr/>
        </p:nvGrpSpPr>
        <p:grpSpPr>
          <a:xfrm>
            <a:off x="5006975" y="360116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62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896;p56"/>
          <p:cNvGrpSpPr/>
          <p:nvPr/>
        </p:nvGrpSpPr>
        <p:grpSpPr>
          <a:xfrm>
            <a:off x="5326380" y="2787732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65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896;p56"/>
          <p:cNvGrpSpPr/>
          <p:nvPr/>
        </p:nvGrpSpPr>
        <p:grpSpPr>
          <a:xfrm>
            <a:off x="5353685" y="360116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68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896;p56"/>
          <p:cNvGrpSpPr/>
          <p:nvPr/>
        </p:nvGrpSpPr>
        <p:grpSpPr>
          <a:xfrm>
            <a:off x="5654040" y="3601802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71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896;p56"/>
          <p:cNvGrpSpPr/>
          <p:nvPr/>
        </p:nvGrpSpPr>
        <p:grpSpPr>
          <a:xfrm>
            <a:off x="5626735" y="2787732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74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896;p56"/>
          <p:cNvGrpSpPr/>
          <p:nvPr/>
        </p:nvGrpSpPr>
        <p:grpSpPr>
          <a:xfrm rot="5400000">
            <a:off x="5789930" y="2943942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77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896;p56"/>
          <p:cNvGrpSpPr/>
          <p:nvPr/>
        </p:nvGrpSpPr>
        <p:grpSpPr>
          <a:xfrm rot="5400000">
            <a:off x="5820410" y="3465277"/>
            <a:ext cx="241752" cy="30203"/>
            <a:chOff x="4662475" y="1991450"/>
            <a:chExt cx="22575" cy="67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80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358;p57"/>
          <p:cNvGrpSpPr/>
          <p:nvPr/>
        </p:nvGrpSpPr>
        <p:grpSpPr>
          <a:xfrm>
            <a:off x="5146675" y="3033395"/>
            <a:ext cx="1446530" cy="396240"/>
            <a:chOff x="4100207" y="2107304"/>
            <a:chExt cx="510343" cy="118352"/>
          </a:xfrm>
        </p:grpSpPr>
        <p:sp>
          <p:nvSpPr>
            <p:cNvPr id="46" name="Google Shape;1359;p57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60;p57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61;p57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896;p56"/>
          <p:cNvGrpSpPr/>
          <p:nvPr/>
        </p:nvGrpSpPr>
        <p:grpSpPr>
          <a:xfrm rot="10800000">
            <a:off x="4186555" y="3533775"/>
            <a:ext cx="73596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83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896;p56"/>
          <p:cNvGrpSpPr/>
          <p:nvPr/>
        </p:nvGrpSpPr>
        <p:grpSpPr>
          <a:xfrm rot="10800000">
            <a:off x="4209415" y="2720340"/>
            <a:ext cx="735965" cy="165100"/>
            <a:chOff x="4662475" y="1976500"/>
            <a:chExt cx="68725" cy="3662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87" name="Google Shape;897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98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99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Text Box 289"/>
          <p:cNvSpPr txBox="1"/>
          <p:nvPr/>
        </p:nvSpPr>
        <p:spPr>
          <a:xfrm>
            <a:off x="538480" y="970915"/>
            <a:ext cx="1080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Input image dataset FG- net</a:t>
            </a:r>
          </a:p>
        </p:txBody>
      </p:sp>
      <p:sp>
        <p:nvSpPr>
          <p:cNvPr id="291" name="Text Box 290"/>
          <p:cNvSpPr txBox="1"/>
          <p:nvPr/>
        </p:nvSpPr>
        <p:spPr>
          <a:xfrm>
            <a:off x="3804285" y="953770"/>
            <a:ext cx="1080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Gray image</a:t>
            </a:r>
            <a:r>
              <a:rPr lang="en-US"/>
              <a:t> </a:t>
            </a:r>
          </a:p>
        </p:txBody>
      </p:sp>
      <p:sp>
        <p:nvSpPr>
          <p:cNvPr id="292" name="Text Box 291"/>
          <p:cNvSpPr txBox="1"/>
          <p:nvPr/>
        </p:nvSpPr>
        <p:spPr>
          <a:xfrm>
            <a:off x="7006590" y="950595"/>
            <a:ext cx="1080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Noise removable</a:t>
            </a:r>
          </a:p>
        </p:txBody>
      </p:sp>
      <p:sp>
        <p:nvSpPr>
          <p:cNvPr id="293" name="Text Box 292"/>
          <p:cNvSpPr txBox="1"/>
          <p:nvPr/>
        </p:nvSpPr>
        <p:spPr>
          <a:xfrm>
            <a:off x="866140" y="1715770"/>
            <a:ext cx="1080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Clipping process</a:t>
            </a:r>
          </a:p>
        </p:txBody>
      </p:sp>
      <p:sp>
        <p:nvSpPr>
          <p:cNvPr id="294" name="Text Box 293"/>
          <p:cNvSpPr txBox="1"/>
          <p:nvPr/>
        </p:nvSpPr>
        <p:spPr>
          <a:xfrm>
            <a:off x="4110355" y="1710690"/>
            <a:ext cx="1080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Image size normalization</a:t>
            </a:r>
          </a:p>
        </p:txBody>
      </p:sp>
      <p:sp>
        <p:nvSpPr>
          <p:cNvPr id="295" name="Text Box 294"/>
          <p:cNvSpPr txBox="1"/>
          <p:nvPr/>
        </p:nvSpPr>
        <p:spPr>
          <a:xfrm>
            <a:off x="7325360" y="1758950"/>
            <a:ext cx="10807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Face detection</a:t>
            </a:r>
          </a:p>
        </p:txBody>
      </p:sp>
      <p:sp>
        <p:nvSpPr>
          <p:cNvPr id="296" name="Text Box 295"/>
          <p:cNvSpPr txBox="1"/>
          <p:nvPr/>
        </p:nvSpPr>
        <p:spPr>
          <a:xfrm>
            <a:off x="866140" y="2634615"/>
            <a:ext cx="1080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Classifier model (J48)</a:t>
            </a:r>
          </a:p>
        </p:txBody>
      </p:sp>
      <p:sp>
        <p:nvSpPr>
          <p:cNvPr id="297" name="Text Box 296"/>
          <p:cNvSpPr txBox="1"/>
          <p:nvPr/>
        </p:nvSpPr>
        <p:spPr>
          <a:xfrm>
            <a:off x="3094990" y="2704465"/>
            <a:ext cx="10807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Test 20%</a:t>
            </a:r>
          </a:p>
        </p:txBody>
      </p:sp>
      <p:sp>
        <p:nvSpPr>
          <p:cNvPr id="298" name="Text Box 297"/>
          <p:cNvSpPr txBox="1"/>
          <p:nvPr/>
        </p:nvSpPr>
        <p:spPr>
          <a:xfrm>
            <a:off x="7700645" y="3033395"/>
            <a:ext cx="1080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Feature extraction</a:t>
            </a:r>
          </a:p>
        </p:txBody>
      </p:sp>
      <p:sp>
        <p:nvSpPr>
          <p:cNvPr id="299" name="Text Box 298"/>
          <p:cNvSpPr txBox="1"/>
          <p:nvPr/>
        </p:nvSpPr>
        <p:spPr>
          <a:xfrm>
            <a:off x="5481320" y="3033395"/>
            <a:ext cx="1080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Feature Selection</a:t>
            </a:r>
          </a:p>
        </p:txBody>
      </p:sp>
      <p:sp>
        <p:nvSpPr>
          <p:cNvPr id="300" name="Text Box 299"/>
          <p:cNvSpPr txBox="1"/>
          <p:nvPr/>
        </p:nvSpPr>
        <p:spPr>
          <a:xfrm>
            <a:off x="3094990" y="3463925"/>
            <a:ext cx="10807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Train 80%</a:t>
            </a:r>
          </a:p>
        </p:txBody>
      </p:sp>
      <p:sp>
        <p:nvSpPr>
          <p:cNvPr id="301" name="Text Box 300"/>
          <p:cNvSpPr txBox="1"/>
          <p:nvPr/>
        </p:nvSpPr>
        <p:spPr>
          <a:xfrm>
            <a:off x="862330" y="3432175"/>
            <a:ext cx="1080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Predication rules</a:t>
            </a:r>
          </a:p>
        </p:txBody>
      </p:sp>
      <p:sp>
        <p:nvSpPr>
          <p:cNvPr id="302" name="Text Box 301"/>
          <p:cNvSpPr txBox="1"/>
          <p:nvPr/>
        </p:nvSpPr>
        <p:spPr>
          <a:xfrm>
            <a:off x="535940" y="4435475"/>
            <a:ext cx="1080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Gender Classification</a:t>
            </a:r>
          </a:p>
        </p:txBody>
      </p:sp>
      <p:sp>
        <p:nvSpPr>
          <p:cNvPr id="303" name="Text Box 302"/>
          <p:cNvSpPr txBox="1"/>
          <p:nvPr/>
        </p:nvSpPr>
        <p:spPr>
          <a:xfrm>
            <a:off x="2799080" y="4435475"/>
            <a:ext cx="1080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Gender Prediction</a:t>
            </a:r>
          </a:p>
        </p:txBody>
      </p:sp>
      <p:sp>
        <p:nvSpPr>
          <p:cNvPr id="304" name="Google Shape;1792;p47"/>
          <p:cNvSpPr txBox="1"/>
          <p:nvPr/>
        </p:nvSpPr>
        <p:spPr>
          <a:xfrm>
            <a:off x="2644140" y="603250"/>
            <a:ext cx="3749040" cy="3473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3F3F3"/>
                </a:solidFill>
              </a:rPr>
              <a:t>First Phase: image preprocessing</a:t>
            </a:r>
          </a:p>
        </p:txBody>
      </p:sp>
      <p:sp>
        <p:nvSpPr>
          <p:cNvPr id="305" name="Google Shape;1792;p47"/>
          <p:cNvSpPr txBox="1"/>
          <p:nvPr/>
        </p:nvSpPr>
        <p:spPr>
          <a:xfrm>
            <a:off x="2768600" y="2287270"/>
            <a:ext cx="3749040" cy="3473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3F3F3"/>
                </a:solidFill>
              </a:rPr>
              <a:t>Second Phase: Data Mining Process</a:t>
            </a:r>
          </a:p>
        </p:txBody>
      </p:sp>
      <p:sp>
        <p:nvSpPr>
          <p:cNvPr id="306" name="Google Shape;1792;p47"/>
          <p:cNvSpPr txBox="1"/>
          <p:nvPr/>
        </p:nvSpPr>
        <p:spPr>
          <a:xfrm>
            <a:off x="2651125" y="3937000"/>
            <a:ext cx="4218940" cy="3473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 panose="02000000000000000000"/>
              <a:buNone/>
              <a:defRPr sz="3000" b="1" i="0" u="none" strike="noStrike" cap="none">
                <a:solidFill>
                  <a:srgbClr val="F3F3F3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3F3F3"/>
                </a:solidFill>
              </a:rPr>
              <a:t>Third Phase: Gender estimation and evaluation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DDDA46-64A0-4014-9C25-1BA0DCFDA509}"/>
              </a:ext>
            </a:extLst>
          </p:cNvPr>
          <p:cNvSpPr txBox="1"/>
          <p:nvPr/>
        </p:nvSpPr>
        <p:spPr>
          <a:xfrm>
            <a:off x="2286000" y="56707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3F3F3"/>
                </a:solidFill>
                <a:latin typeface="Rajdhani" panose="020B0604020202020204" charset="0"/>
                <a:cs typeface="Rajdhani" panose="020B0604020202020204" charset="0"/>
              </a:rPr>
              <a:t>Implementation</a:t>
            </a:r>
            <a:endParaRPr lang="en-IN" sz="3000" b="1" dirty="0">
              <a:latin typeface="Rajdhani" panose="020B0604020202020204" charset="0"/>
              <a:cs typeface="Rajdhani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B2820-10A4-4D11-AAB2-5A45D50C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03" y="518040"/>
            <a:ext cx="7294393" cy="4221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22F8A5-F50B-4996-B7EF-9AFCC8F6FA26}"/>
              </a:ext>
            </a:extLst>
          </p:cNvPr>
          <p:cNvSpPr txBox="1"/>
          <p:nvPr/>
        </p:nvSpPr>
        <p:spPr>
          <a:xfrm>
            <a:off x="2877878" y="4779016"/>
            <a:ext cx="3388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FIG : Training the model </a:t>
            </a:r>
          </a:p>
        </p:txBody>
      </p:sp>
    </p:spTree>
    <p:extLst>
      <p:ext uri="{BB962C8B-B14F-4D97-AF65-F5344CB8AC3E}">
        <p14:creationId xmlns:p14="http://schemas.microsoft.com/office/powerpoint/2010/main" val="2812147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631</Words>
  <Application>Microsoft Office PowerPoint</Application>
  <PresentationFormat>On-screen Show (16:9)</PresentationFormat>
  <Paragraphs>117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Josefin Slab</vt:lpstr>
      <vt:lpstr>Advent Pro Light</vt:lpstr>
      <vt:lpstr>Arial</vt:lpstr>
      <vt:lpstr>Fira Sans Condensed Light</vt:lpstr>
      <vt:lpstr>Rajdhani</vt:lpstr>
      <vt:lpstr>Fira Sans Condensed</vt:lpstr>
      <vt:lpstr>Anton</vt:lpstr>
      <vt:lpstr>Ai Tech Agency by Slidesgo</vt:lpstr>
      <vt:lpstr>REAL-TIME GENDER CLASSIFICATION </vt:lpstr>
      <vt:lpstr>CONTENTS OF THIS PRESENTATION</vt:lpstr>
      <vt:lpstr>INSTRUCTION</vt:lpstr>
      <vt:lpstr>PowerPoint Presentation</vt:lpstr>
      <vt:lpstr>HOW DO WE DO IT ?</vt:lpstr>
      <vt:lpstr>Methodology</vt:lpstr>
      <vt:lpstr>Literature  survey </vt:lpstr>
      <vt:lpstr>BLOCK DIAGRAM</vt:lpstr>
      <vt:lpstr>PowerPoint Presentation</vt:lpstr>
      <vt:lpstr>PowerPoint Presentation</vt:lpstr>
      <vt:lpstr>PowerPoint Presentation</vt:lpstr>
      <vt:lpstr>Conclusion and  Future-scope 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GENDER CLASSIFICATION </dc:title>
  <dc:creator/>
  <cp:lastModifiedBy>Neha Singh</cp:lastModifiedBy>
  <cp:revision>7</cp:revision>
  <dcterms:created xsi:type="dcterms:W3CDTF">2020-06-12T20:21:00Z</dcterms:created>
  <dcterms:modified xsi:type="dcterms:W3CDTF">2020-11-28T04:04:51Z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1033-11.2.0.9396</vt:lpwstr>
  </property>
</Properties>
</file>